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65" r:id="rId3"/>
    <p:sldId id="366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91" r:id="rId12"/>
    <p:sldId id="374" r:id="rId13"/>
    <p:sldId id="375" r:id="rId14"/>
    <p:sldId id="376" r:id="rId15"/>
    <p:sldId id="377" r:id="rId16"/>
    <p:sldId id="378" r:id="rId17"/>
    <p:sldId id="379" r:id="rId18"/>
    <p:sldId id="380" r:id="rId19"/>
    <p:sldId id="381" r:id="rId20"/>
    <p:sldId id="382" r:id="rId21"/>
    <p:sldId id="383" r:id="rId22"/>
    <p:sldId id="384" r:id="rId23"/>
    <p:sldId id="385" r:id="rId24"/>
    <p:sldId id="386" r:id="rId25"/>
    <p:sldId id="387" r:id="rId26"/>
    <p:sldId id="389" r:id="rId27"/>
    <p:sldId id="388" r:id="rId28"/>
    <p:sldId id="390" r:id="rId29"/>
    <p:sldId id="340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clrMode="bw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2696" y="-1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viewProps" Target="viewProps.xml"/><Relationship Id="rId31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Threading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4/22/09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interleaving of operations results in the value of Thread 1’s operations being overwritten</a:t>
            </a:r>
          </a:p>
          <a:p>
            <a:endParaRPr lang="en-US" dirty="0" smtClean="0"/>
          </a:p>
          <a:p>
            <a:r>
              <a:rPr lang="en-US" dirty="0" smtClean="0"/>
              <a:t>Order of execution could be different every time:</a:t>
            </a:r>
          </a:p>
          <a:p>
            <a:pPr lvl="1"/>
            <a:r>
              <a:rPr lang="en-US" dirty="0" smtClean="0"/>
              <a:t>Thread 1’s value is overwritten</a:t>
            </a:r>
          </a:p>
          <a:p>
            <a:pPr lvl="1"/>
            <a:r>
              <a:rPr lang="en-US" dirty="0" smtClean="0"/>
              <a:t>Thread 2’s value is overwritten</a:t>
            </a:r>
          </a:p>
          <a:p>
            <a:pPr lvl="1"/>
            <a:r>
              <a:rPr lang="en-US" dirty="0" smtClean="0"/>
              <a:t>No error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2396" r="-22396"/>
          <a:stretch>
            <a:fillRect/>
          </a:stretch>
        </p:blipFill>
        <p:spPr/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Consistency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 when two threads have inconsistent views of the same data</a:t>
            </a:r>
          </a:p>
          <a:p>
            <a:endParaRPr lang="en-US" dirty="0" smtClean="0"/>
          </a:p>
          <a:p>
            <a:r>
              <a:rPr lang="en-US" dirty="0" smtClean="0"/>
              <a:t>Can happen even if you solve the previous problem and ensure the writes are atomic</a:t>
            </a:r>
          </a:p>
          <a:p>
            <a:pPr lvl="1"/>
            <a:r>
              <a:rPr lang="en-US" dirty="0" smtClean="0"/>
              <a:t>If Thread 1 modifies data and Thread 2 reads that data, it may not yet be committed to memory</a:t>
            </a:r>
          </a:p>
          <a:p>
            <a:pPr lvl="1"/>
            <a:r>
              <a:rPr lang="en-US" dirty="0" smtClean="0"/>
              <a:t>Thread 2 may get the old value…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Counter is initialized: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counter = 0;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First, Thread 1:</a:t>
            </a:r>
          </a:p>
          <a:p>
            <a:r>
              <a:rPr lang="en-US" dirty="0" smtClean="0"/>
              <a:t>Counter++;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Next, Thread 2:</a:t>
            </a:r>
          </a:p>
          <a:p>
            <a:r>
              <a:rPr lang="en-US" dirty="0" err="1" smtClean="0"/>
              <a:t>System.out.println(counter</a:t>
            </a:r>
            <a:r>
              <a:rPr lang="en-US" dirty="0" smtClean="0"/>
              <a:t>);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We know that (counter == 1) is true for Thread 1</a:t>
            </a:r>
          </a:p>
          <a:p>
            <a:pPr>
              <a:buNone/>
            </a:pPr>
            <a:r>
              <a:rPr lang="en-US" dirty="0" smtClean="0"/>
              <a:t>We cannot guarantee that (counter == 1) is true for Thread 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Scary!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How do we solve these problems?</a:t>
            </a:r>
          </a:p>
          <a:p>
            <a:endParaRPr lang="en-US" dirty="0" smtClean="0"/>
          </a:p>
          <a:p>
            <a:r>
              <a:rPr lang="en-US" dirty="0" smtClean="0"/>
              <a:t>Thread Synchronization!</a:t>
            </a:r>
          </a:p>
          <a:p>
            <a:endParaRPr lang="en-US" dirty="0" smtClean="0"/>
          </a:p>
          <a:p>
            <a:r>
              <a:rPr lang="en-US" dirty="0" smtClean="0"/>
              <a:t>Some we already know:</a:t>
            </a:r>
          </a:p>
          <a:p>
            <a:pPr lvl="1"/>
            <a:r>
              <a:rPr lang="en-US" b="1" dirty="0" err="1" smtClean="0"/>
              <a:t>Thread.start</a:t>
            </a:r>
            <a:r>
              <a:rPr lang="en-US" dirty="0" smtClean="0"/>
              <a:t>: Guarantees all actions performed by the originating thread are synchronized to the new thread.</a:t>
            </a:r>
          </a:p>
          <a:p>
            <a:pPr lvl="1"/>
            <a:r>
              <a:rPr lang="en-US" b="1" dirty="0" err="1" smtClean="0"/>
              <a:t>Thread.join</a:t>
            </a:r>
            <a:r>
              <a:rPr lang="en-US" dirty="0" smtClean="0"/>
              <a:t>: When a join returns due to termination, all actions from that thread are synchronized to the originating thread.</a:t>
            </a:r>
            <a:endParaRPr lang="en-US" b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synchronization is - </a:t>
            </a:r>
          </a:p>
          <a:p>
            <a:endParaRPr lang="en-US" dirty="0" smtClean="0"/>
          </a:p>
          <a:p>
            <a:r>
              <a:rPr lang="en-US" dirty="0" smtClean="0"/>
              <a:t>Coordinating simultaneous threads so that you:</a:t>
            </a:r>
          </a:p>
          <a:p>
            <a:pPr lvl="1"/>
            <a:r>
              <a:rPr lang="en-US" dirty="0" smtClean="0"/>
              <a:t>Guarantee the correct runtime order of operations</a:t>
            </a:r>
          </a:p>
          <a:p>
            <a:pPr lvl="1"/>
            <a:r>
              <a:rPr lang="en-US" dirty="0" smtClean="0"/>
              <a:t>Avoid race conditions which could result in thread interference or memory consistency problems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How do you do accomplish thread synchronization?</a:t>
            </a:r>
          </a:p>
          <a:p>
            <a:endParaRPr lang="en-US" dirty="0" smtClean="0"/>
          </a:p>
          <a:p>
            <a:r>
              <a:rPr lang="en-US" dirty="0" smtClean="0"/>
              <a:t>Data integrity options:</a:t>
            </a:r>
          </a:p>
          <a:p>
            <a:pPr lvl="1"/>
            <a:r>
              <a:rPr lang="en-US" dirty="0" smtClean="0"/>
              <a:t>Synchronized methods</a:t>
            </a:r>
          </a:p>
          <a:p>
            <a:pPr lvl="1"/>
            <a:r>
              <a:rPr lang="en-US" dirty="0" smtClean="0"/>
              <a:t>Synchronized statements using locks</a:t>
            </a:r>
          </a:p>
          <a:p>
            <a:pPr lvl="1"/>
            <a:r>
              <a:rPr lang="en-US" dirty="0" smtClean="0"/>
              <a:t>Atomic data access</a:t>
            </a:r>
          </a:p>
          <a:p>
            <a:pPr lvl="1"/>
            <a:r>
              <a:rPr lang="en-US" dirty="0" smtClean="0"/>
              <a:t>Immutable objects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Order of operations options:</a:t>
            </a:r>
          </a:p>
          <a:p>
            <a:pPr lvl="1"/>
            <a:r>
              <a:rPr lang="en-US" dirty="0" smtClean="0"/>
              <a:t>Guarded blocks</a:t>
            </a:r>
          </a:p>
          <a:p>
            <a:pPr lvl="1"/>
            <a:r>
              <a:rPr lang="en-US" dirty="0" smtClean="0"/>
              <a:t>Locks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impossible for two threads to interleave on a synchronized method</a:t>
            </a:r>
          </a:p>
          <a:p>
            <a:pPr lvl="1"/>
            <a:r>
              <a:rPr lang="en-US" dirty="0" smtClean="0"/>
              <a:t>While Thread 1 is in the method, Thread 2 is blocked</a:t>
            </a:r>
          </a:p>
          <a:p>
            <a:endParaRPr lang="en-US" dirty="0" smtClean="0"/>
          </a:p>
          <a:p>
            <a:r>
              <a:rPr lang="en-US" dirty="0" smtClean="0"/>
              <a:t>Guarantees memory consistency</a:t>
            </a:r>
          </a:p>
          <a:p>
            <a:pPr lvl="1"/>
            <a:r>
              <a:rPr lang="en-US" dirty="0" smtClean="0"/>
              <a:t>When Thread 1 exits the method, Thread 2 is guaranteed to see the same data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method can be called by two threads…</a:t>
            </a:r>
          </a:p>
          <a:p>
            <a:endParaRPr lang="en-US" dirty="0" smtClean="0"/>
          </a:p>
          <a:p>
            <a:r>
              <a:rPr lang="en-US" dirty="0" smtClean="0"/>
              <a:t>…Use synchronize keyword to ensure data integrity within that method</a:t>
            </a:r>
          </a:p>
          <a:p>
            <a:endParaRPr lang="en-US" dirty="0" smtClean="0"/>
          </a:p>
          <a:p>
            <a:r>
              <a:rPr lang="en-US" dirty="0" smtClean="0"/>
              <a:t>public </a:t>
            </a:r>
            <a:r>
              <a:rPr lang="en-US" b="1" dirty="0" smtClean="0"/>
              <a:t>synchronized </a:t>
            </a:r>
            <a:r>
              <a:rPr lang="en-US" dirty="0" smtClean="0"/>
              <a:t>void decrement()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6" name="Picture 5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955800"/>
            <a:ext cx="5829300" cy="3556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Left 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Simple Threads Program:</a:t>
            </a:r>
          </a:p>
          <a:p>
            <a:pPr lvl="1"/>
            <a:r>
              <a:rPr lang="en-US" dirty="0" smtClean="0"/>
              <a:t>Start a worker thread from the Main thread</a:t>
            </a:r>
          </a:p>
          <a:p>
            <a:pPr lvl="1"/>
            <a:r>
              <a:rPr lang="en-US" dirty="0" smtClean="0"/>
              <a:t>Worker thread prints messages for a period of time</a:t>
            </a:r>
          </a:p>
          <a:p>
            <a:pPr lvl="1"/>
            <a:r>
              <a:rPr lang="en-US" dirty="0" smtClean="0"/>
              <a:t>If it takes too long the Main thread will interrupt 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Uses:</a:t>
            </a:r>
          </a:p>
          <a:p>
            <a:pPr lvl="1"/>
            <a:r>
              <a:rPr lang="en-US" dirty="0" err="1" smtClean="0"/>
              <a:t>Thread</a:t>
            </a:r>
            <a:r>
              <a:rPr lang="en-US" dirty="0" err="1" smtClean="0"/>
              <a:t>.</a:t>
            </a:r>
            <a:r>
              <a:rPr lang="en-US" dirty="0" err="1" smtClean="0"/>
              <a:t>s</a:t>
            </a:r>
            <a:r>
              <a:rPr lang="en-US" dirty="0" err="1" smtClean="0"/>
              <a:t>tart</a:t>
            </a:r>
            <a:endParaRPr lang="en-US" dirty="0" smtClean="0"/>
          </a:p>
          <a:p>
            <a:pPr lvl="1"/>
            <a:r>
              <a:rPr lang="en-US" dirty="0" err="1" smtClean="0"/>
              <a:t>Thread</a:t>
            </a:r>
            <a:r>
              <a:rPr lang="en-US" dirty="0" err="1" smtClean="0"/>
              <a:t>.sleep</a:t>
            </a:r>
            <a:endParaRPr lang="en-US" dirty="0" smtClean="0"/>
          </a:p>
          <a:p>
            <a:pPr lvl="1"/>
            <a:r>
              <a:rPr lang="en-US" dirty="0" err="1" smtClean="0"/>
              <a:t>Thread</a:t>
            </a:r>
            <a:r>
              <a:rPr lang="en-US" dirty="0" err="1" smtClean="0"/>
              <a:t>.join</a:t>
            </a:r>
            <a:endParaRPr lang="en-US" dirty="0" smtClean="0"/>
          </a:p>
          <a:p>
            <a:pPr lvl="1"/>
            <a:r>
              <a:rPr lang="en-US" dirty="0" err="1" smtClean="0"/>
              <a:t>Thread.isAlive</a:t>
            </a:r>
            <a:endParaRPr lang="en-US" dirty="0" smtClean="0"/>
          </a:p>
          <a:p>
            <a:pPr lvl="1"/>
            <a:r>
              <a:rPr lang="en-US" dirty="0" err="1" smtClean="0"/>
              <a:t>Thread.interrupt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Intrinsic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Every object is associated with an intrinsic lock</a:t>
            </a:r>
          </a:p>
          <a:p>
            <a:r>
              <a:rPr lang="en-US" dirty="0" smtClean="0"/>
              <a:t>In order for a thread to get exclusive access to an object, it must:</a:t>
            </a:r>
          </a:p>
          <a:p>
            <a:pPr lvl="1"/>
            <a:r>
              <a:rPr lang="en-US" dirty="0" smtClean="0"/>
              <a:t>Acquire the lock before access</a:t>
            </a:r>
          </a:p>
          <a:p>
            <a:pPr lvl="1"/>
            <a:r>
              <a:rPr lang="en-US" dirty="0" smtClean="0"/>
              <a:t>Release the lock when it is done</a:t>
            </a:r>
          </a:p>
          <a:p>
            <a:endParaRPr lang="en-US" dirty="0" smtClean="0"/>
          </a:p>
          <a:p>
            <a:r>
              <a:rPr lang="en-US" dirty="0" smtClean="0"/>
              <a:t>When a thread acquires a lock, no other thread can acquire the same lock</a:t>
            </a:r>
          </a:p>
          <a:p>
            <a:endParaRPr lang="en-US" dirty="0" smtClean="0"/>
          </a:p>
          <a:p>
            <a:r>
              <a:rPr lang="en-US" dirty="0" smtClean="0"/>
              <a:t>Synchronized methods do a lot behind the scenes:</a:t>
            </a:r>
          </a:p>
          <a:p>
            <a:pPr lvl="1"/>
            <a:r>
              <a:rPr lang="en-US" dirty="0" smtClean="0"/>
              <a:t>Thread 1 acquires lock for the Counter object</a:t>
            </a:r>
          </a:p>
          <a:p>
            <a:pPr lvl="1"/>
            <a:r>
              <a:rPr lang="en-US" dirty="0" smtClean="0"/>
              <a:t>Thread 1 calls increment method()</a:t>
            </a:r>
          </a:p>
          <a:p>
            <a:pPr lvl="1"/>
            <a:r>
              <a:rPr lang="en-US" dirty="0" smtClean="0"/>
              <a:t>Thread 2 tries to acquire the lock</a:t>
            </a:r>
          </a:p>
          <a:p>
            <a:pPr lvl="1"/>
            <a:r>
              <a:rPr lang="en-US" dirty="0" smtClean="0"/>
              <a:t>Thread 2 blocks</a:t>
            </a:r>
          </a:p>
          <a:p>
            <a:pPr lvl="1"/>
            <a:r>
              <a:rPr lang="en-US" dirty="0" smtClean="0"/>
              <a:t>Thread 1 releases the lock</a:t>
            </a:r>
          </a:p>
          <a:p>
            <a:pPr lvl="1"/>
            <a:r>
              <a:rPr lang="en-US" dirty="0" smtClean="0"/>
              <a:t>Thread 2 acquires lock for the Counter object</a:t>
            </a:r>
          </a:p>
          <a:p>
            <a:pPr lvl="1"/>
            <a:r>
              <a:rPr lang="en-US" dirty="0" smtClean="0"/>
              <a:t>Thread 2 calls decrement() method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Synchronized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Blocking on an entire object can cause performance problems</a:t>
            </a:r>
          </a:p>
          <a:p>
            <a:r>
              <a:rPr lang="en-US" dirty="0" smtClean="0"/>
              <a:t>Synchronized statements give you more control over the acquisition and release of locks</a:t>
            </a:r>
          </a:p>
          <a:p>
            <a:endParaRPr lang="en-US" dirty="0" smtClean="0"/>
          </a:p>
          <a:p>
            <a:r>
              <a:rPr lang="en-US" dirty="0" smtClean="0"/>
              <a:t>Much easier to make a mistake – be careful!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590800"/>
            <a:ext cx="5067300" cy="177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pic>
        <p:nvPicPr>
          <p:cNvPr id="4" name="Picture 3" descr="Pict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1417638"/>
            <a:ext cx="3942084" cy="536416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Data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Atomic Action</a:t>
            </a:r>
            <a:r>
              <a:rPr lang="en-US" dirty="0" smtClean="0"/>
              <a:t>: An action that is indivisible and cannot be interrupted until it is complete.</a:t>
            </a:r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b="1" dirty="0" smtClean="0"/>
              <a:t>counter ++; </a:t>
            </a:r>
            <a:r>
              <a:rPr lang="en-US" dirty="0" smtClean="0"/>
              <a:t>atomic?</a:t>
            </a:r>
          </a:p>
          <a:p>
            <a:endParaRPr lang="en-US" b="1" dirty="0" smtClean="0"/>
          </a:p>
          <a:p>
            <a:r>
              <a:rPr lang="en-US" dirty="0" smtClean="0"/>
              <a:t>How do you ensure an action is atomic?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Volatile Keyword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volatile keyword ensures that all access to a variable will be atomic</a:t>
            </a:r>
          </a:p>
          <a:p>
            <a:endParaRPr lang="en-US" dirty="0" smtClean="0"/>
          </a:p>
          <a:p>
            <a:r>
              <a:rPr lang="en-US" b="1" dirty="0" smtClean="0"/>
              <a:t>private volatile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c</a:t>
            </a:r>
            <a:r>
              <a:rPr lang="en-US" b="1" dirty="0" smtClean="0"/>
              <a:t> = 0;</a:t>
            </a:r>
          </a:p>
          <a:p>
            <a:endParaRPr lang="en-US" b="1" dirty="0" smtClean="0"/>
          </a:p>
          <a:p>
            <a:r>
              <a:rPr lang="en-US" dirty="0" smtClean="0"/>
              <a:t>Volatile keyword tells Java that this variable will be accessed by multiple threads</a:t>
            </a:r>
          </a:p>
          <a:p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Volatile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it gives you:</a:t>
            </a:r>
          </a:p>
          <a:p>
            <a:pPr lvl="1"/>
            <a:r>
              <a:rPr lang="en-US" dirty="0" smtClean="0"/>
              <a:t>Ensures memory consistency</a:t>
            </a:r>
          </a:p>
          <a:p>
            <a:pPr lvl="1"/>
            <a:r>
              <a:rPr lang="en-US" dirty="0" smtClean="0"/>
              <a:t>Ensures atomic read operations on the variable</a:t>
            </a:r>
          </a:p>
          <a:p>
            <a:pPr lvl="1"/>
            <a:r>
              <a:rPr lang="en-US" dirty="0" smtClean="0"/>
              <a:t>Ensures atomic write operations on the variable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it does not give you:</a:t>
            </a:r>
          </a:p>
          <a:p>
            <a:pPr lvl="1"/>
            <a:r>
              <a:rPr lang="en-US" dirty="0" err="1" smtClean="0"/>
              <a:t>Read+Update+Write</a:t>
            </a:r>
            <a:r>
              <a:rPr lang="en-US" dirty="0" smtClean="0"/>
              <a:t> is still not atomic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does this mean?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905000"/>
            <a:ext cx="3238500" cy="36957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Volatile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When should volatile be used?</a:t>
            </a:r>
          </a:p>
          <a:p>
            <a:pPr lvl="1"/>
            <a:r>
              <a:rPr lang="en-US" dirty="0" smtClean="0"/>
              <a:t>You write a variable in one thread</a:t>
            </a:r>
          </a:p>
          <a:p>
            <a:pPr lvl="1"/>
            <a:r>
              <a:rPr lang="en-US" dirty="0" smtClean="0"/>
              <a:t>You check it in another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Typical scenario:</a:t>
            </a:r>
          </a:p>
          <a:p>
            <a:pPr lvl="1"/>
            <a:r>
              <a:rPr lang="en-US" dirty="0" smtClean="0"/>
              <a:t>You have a </a:t>
            </a:r>
            <a:r>
              <a:rPr lang="en-US" dirty="0" err="1" smtClean="0"/>
              <a:t>boolean</a:t>
            </a:r>
            <a:r>
              <a:rPr lang="en-US" dirty="0" smtClean="0"/>
              <a:t> flag that two threads can access</a:t>
            </a:r>
          </a:p>
          <a:p>
            <a:pPr lvl="1"/>
            <a:r>
              <a:rPr lang="en-US" dirty="0" smtClean="0"/>
              <a:t>Thread 1 sets the value to true</a:t>
            </a:r>
          </a:p>
          <a:p>
            <a:pPr lvl="1"/>
            <a:r>
              <a:rPr lang="en-US" dirty="0" smtClean="0"/>
              <a:t>Thread 2 checks to see if the value is true before taking </a:t>
            </a:r>
            <a:r>
              <a:rPr lang="en-US" smtClean="0"/>
              <a:t>some action</a:t>
            </a:r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213100"/>
            <a:ext cx="50800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Threads communicate through shared memory</a:t>
            </a:r>
          </a:p>
          <a:p>
            <a:r>
              <a:rPr lang="en-US" dirty="0" smtClean="0"/>
              <a:t>You can share across threads anything that you could share within a single thread:</a:t>
            </a:r>
          </a:p>
          <a:p>
            <a:pPr lvl="1"/>
            <a:r>
              <a:rPr lang="en-US" dirty="0" smtClean="0"/>
              <a:t>Object instances</a:t>
            </a:r>
          </a:p>
          <a:p>
            <a:pPr lvl="1"/>
            <a:r>
              <a:rPr lang="en-US" dirty="0" smtClean="0"/>
              <a:t>Fields and methods on objects</a:t>
            </a:r>
          </a:p>
          <a:p>
            <a:pPr lvl="1"/>
            <a:r>
              <a:rPr lang="en-US" dirty="0" smtClean="0"/>
              <a:t>Etc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Special</a:t>
            </a:r>
            <a:r>
              <a:rPr lang="en-US" dirty="0" smtClean="0"/>
              <a:t> communication actions </a:t>
            </a:r>
            <a:r>
              <a:rPr lang="en-US" dirty="0" smtClean="0"/>
              <a:t>can be accomplished via the Thread object</a:t>
            </a:r>
          </a:p>
          <a:p>
            <a:pPr lvl="1"/>
            <a:r>
              <a:rPr lang="en-US" dirty="0" smtClean="0"/>
              <a:t>Join, sleep, interrupt, etc.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good:</a:t>
            </a:r>
          </a:p>
          <a:p>
            <a:pPr lvl="1"/>
            <a:r>
              <a:rPr lang="en-US" dirty="0" smtClean="0"/>
              <a:t>It is very efficient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bad:</a:t>
            </a:r>
          </a:p>
          <a:p>
            <a:pPr lvl="1"/>
            <a:r>
              <a:rPr lang="en-US" dirty="0" smtClean="0"/>
              <a:t>Thread interference</a:t>
            </a:r>
          </a:p>
          <a:p>
            <a:pPr lvl="1"/>
            <a:r>
              <a:rPr lang="en-US" dirty="0" smtClean="0"/>
              <a:t>Memory consistency problems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Interference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Interference occurs when two threads modify the same data at the same time</a:t>
            </a:r>
          </a:p>
          <a:p>
            <a:r>
              <a:rPr lang="en-US" dirty="0" smtClean="0"/>
              <a:t>If operations interleave, rather than completing atomically, you have a problem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2396" r="-22396"/>
          <a:stretch>
            <a:fillRect/>
          </a:stretch>
        </p:blipFill>
        <p:spPr/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Increment can be decomposed into atomic operations:</a:t>
            </a:r>
          </a:p>
          <a:p>
            <a:pPr lvl="1"/>
            <a:r>
              <a:rPr lang="en-US" dirty="0" smtClean="0"/>
              <a:t>Retrieve C</a:t>
            </a:r>
          </a:p>
          <a:p>
            <a:pPr lvl="1"/>
            <a:r>
              <a:rPr lang="en-US" dirty="0" smtClean="0"/>
              <a:t>Increment C by 1</a:t>
            </a:r>
          </a:p>
          <a:p>
            <a:pPr lvl="1"/>
            <a:r>
              <a:rPr lang="en-US" dirty="0" smtClean="0"/>
              <a:t>Store the new value into 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Decrement</a:t>
            </a:r>
          </a:p>
          <a:p>
            <a:pPr lvl="1"/>
            <a:r>
              <a:rPr lang="en-US" dirty="0" smtClean="0"/>
              <a:t>Retrieve C</a:t>
            </a:r>
          </a:p>
          <a:p>
            <a:pPr lvl="1"/>
            <a:r>
              <a:rPr lang="en-US" dirty="0" smtClean="0"/>
              <a:t>Decrement C by 1</a:t>
            </a:r>
          </a:p>
          <a:p>
            <a:pPr lvl="1"/>
            <a:r>
              <a:rPr lang="en-US" dirty="0" smtClean="0"/>
              <a:t>Store the new value into C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Imagine:</a:t>
            </a:r>
          </a:p>
          <a:p>
            <a:pPr lvl="1"/>
            <a:r>
              <a:rPr lang="en-US" dirty="0" smtClean="0"/>
              <a:t>Thread 1 calls increment</a:t>
            </a:r>
          </a:p>
          <a:p>
            <a:pPr lvl="1"/>
            <a:r>
              <a:rPr lang="en-US" dirty="0" smtClean="0"/>
              <a:t>Thread 2 calls decrement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What will happen?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Hard to say actually!</a:t>
            </a:r>
          </a:p>
          <a:p>
            <a:endParaRPr lang="en-US" dirty="0" smtClean="0"/>
          </a:p>
          <a:p>
            <a:r>
              <a:rPr lang="en-US" dirty="0" smtClean="0"/>
              <a:t>Here is one possibility:</a:t>
            </a:r>
          </a:p>
          <a:p>
            <a:pPr lvl="1"/>
            <a:r>
              <a:rPr lang="en-US" dirty="0" smtClean="0"/>
              <a:t>Thread 1: Retrieve C</a:t>
            </a:r>
          </a:p>
          <a:p>
            <a:pPr lvl="1"/>
            <a:r>
              <a:rPr lang="en-US" dirty="0" smtClean="0"/>
              <a:t>Thread 2: Retrieve C</a:t>
            </a:r>
          </a:p>
          <a:p>
            <a:pPr lvl="1"/>
            <a:r>
              <a:rPr lang="en-US" dirty="0" smtClean="0"/>
              <a:t>Thread 1: Increment stored value (0-&gt;1)</a:t>
            </a:r>
          </a:p>
          <a:p>
            <a:pPr lvl="1"/>
            <a:r>
              <a:rPr lang="en-US" dirty="0" smtClean="0"/>
              <a:t>Thread 2: Decrement stored value (0-&gt;-1)</a:t>
            </a:r>
          </a:p>
          <a:p>
            <a:pPr lvl="1"/>
            <a:r>
              <a:rPr lang="en-US" dirty="0" smtClean="0"/>
              <a:t>Thread 1: Store value into C (C=1)</a:t>
            </a:r>
          </a:p>
          <a:p>
            <a:pPr lvl="1"/>
            <a:r>
              <a:rPr lang="en-US" dirty="0" smtClean="0"/>
              <a:t>Thread 2: Store value into C (C=-1)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3760</TotalTime>
  <Words>954</Words>
  <Application>Microsoft Macintosh PowerPoint</Application>
  <PresentationFormat>On-screen Show (4:3)</PresentationFormat>
  <Paragraphs>182</Paragraphs>
  <Slides>29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Threading Part 2</vt:lpstr>
      <vt:lpstr>Where We Left Off</vt:lpstr>
      <vt:lpstr>Thread Communication</vt:lpstr>
      <vt:lpstr>Thread Communication</vt:lpstr>
      <vt:lpstr>Thread Interference</vt:lpstr>
      <vt:lpstr>Example</vt:lpstr>
      <vt:lpstr>Example</vt:lpstr>
      <vt:lpstr>Example</vt:lpstr>
      <vt:lpstr>Example</vt:lpstr>
      <vt:lpstr>Example</vt:lpstr>
      <vt:lpstr>Example</vt:lpstr>
      <vt:lpstr>Memory Consistency Errors</vt:lpstr>
      <vt:lpstr>Example</vt:lpstr>
      <vt:lpstr>Scary!</vt:lpstr>
      <vt:lpstr>Thread Synchronization</vt:lpstr>
      <vt:lpstr>Thread Synchronization</vt:lpstr>
      <vt:lpstr>Synchronized Methods</vt:lpstr>
      <vt:lpstr>Synchronized Methods</vt:lpstr>
      <vt:lpstr>Example</vt:lpstr>
      <vt:lpstr>Intrinsic Locks</vt:lpstr>
      <vt:lpstr>Synchronized Statements</vt:lpstr>
      <vt:lpstr>Example 1</vt:lpstr>
      <vt:lpstr>Example 2</vt:lpstr>
      <vt:lpstr>Atomic Data Access</vt:lpstr>
      <vt:lpstr>Volatile Keyword</vt:lpstr>
      <vt:lpstr>Volatile</vt:lpstr>
      <vt:lpstr>Example</vt:lpstr>
      <vt:lpstr>Volatile</vt:lpstr>
      <vt:lpstr>Slide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67</cp:revision>
  <cp:lastPrinted>2009-03-25T02:21:38Z</cp:lastPrinted>
  <dcterms:created xsi:type="dcterms:W3CDTF">2009-04-22T14:16:15Z</dcterms:created>
  <dcterms:modified xsi:type="dcterms:W3CDTF">2009-04-22T14:26:50Z</dcterms:modified>
</cp:coreProperties>
</file>